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20" Type="http://schemas.openxmlformats.org/officeDocument/2006/relationships/slide" Target="slides/slide16.xml"/><Relationship Id="rId42" Type="http://schemas.openxmlformats.org/officeDocument/2006/relationships/font" Target="fonts/Oswald-regular.fntdata"/><Relationship Id="rId41" Type="http://schemas.openxmlformats.org/officeDocument/2006/relationships/font" Target="fonts/PoppinsLigh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swal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bold.fntdata"/><Relationship Id="rId12" Type="http://schemas.openxmlformats.org/officeDocument/2006/relationships/slide" Target="slides/slide8.xml"/><Relationship Id="rId34" Type="http://schemas.openxmlformats.org/officeDocument/2006/relationships/font" Target="fonts/Poppins-regular.fntdata"/><Relationship Id="rId15" Type="http://schemas.openxmlformats.org/officeDocument/2006/relationships/slide" Target="slides/slide11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10.xml"/><Relationship Id="rId36" Type="http://schemas.openxmlformats.org/officeDocument/2006/relationships/font" Target="fonts/Poppins-italic.fntdata"/><Relationship Id="rId17" Type="http://schemas.openxmlformats.org/officeDocument/2006/relationships/slide" Target="slides/slide13.xml"/><Relationship Id="rId39" Type="http://schemas.openxmlformats.org/officeDocument/2006/relationships/font" Target="fonts/PoppinsLight-bold.fntdata"/><Relationship Id="rId16" Type="http://schemas.openxmlformats.org/officeDocument/2006/relationships/slide" Target="slides/slide12.xml"/><Relationship Id="rId38" Type="http://schemas.openxmlformats.org/officeDocument/2006/relationships/font" Target="fonts/Poppins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8b1cff5d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8b1cff5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8b1cff5d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8b1cff5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78b1cff5d_1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78b1cff5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78b1cff5d_1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78b1cff5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8b1cff5d_1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78b1cff5d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78b1cff5d_1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78b1cff5d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78b1cff5d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78b1cff5d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8b1cff5d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8b1cff5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78b1cff5d_1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78b1cff5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78b1cff5d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78b1cff5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80e407099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80e4070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78b1cff5d_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78b1cff5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78b1cff5d_2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78b1cff5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78b1cff5d_2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78b1cff5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78b1cff5d_2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78b1cff5d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78b1cff5d_2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78b1cff5d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78b1cff5d_2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78b1cff5d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80e407099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780e4070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780e407099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780e40709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8b1cff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8b1cff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80e40709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80e40709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3e0f43e8b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3e0f43e8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8b1cff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8b1cff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8b1cff5d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8b1cff5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8b1cff5d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8b1cff5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reteauaedu.ro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11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illustration">
  <p:cSld name="TITLE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3787950" y="4787650"/>
            <a:ext cx="1568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9BACE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https://reteauaedu.ro/</a:t>
            </a:r>
            <a:endParaRPr>
              <a:solidFill>
                <a:srgbClr val="09BAC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Oswald"/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>
  <p:cSld name="TITLE_AND_BODY_2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398825"/>
            <a:ext cx="81693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464075"/>
            <a:ext cx="8313600" cy="34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mask">
  <p:cSld name="TITLE_AND_BODY_1">
    <p:bg>
      <p:bgPr>
        <a:solidFill>
          <a:schemeClr val="accen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39" name="Google Shape;39;p9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hyperlink" Target="https://www.elearningsoftware.ro/ro/" TargetMode="Externa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9BACE"/>
              </a:buClr>
              <a:buSzPts val="4800"/>
              <a:buFont typeface="Oswald"/>
              <a:buNone/>
              <a:defRPr b="1" sz="48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9BACE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423450" y="4752800"/>
            <a:ext cx="2297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9BACE"/>
                </a:solidFill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https://www.elearningsoftware.ro</a:t>
            </a:r>
            <a:endParaRPr>
              <a:solidFill>
                <a:srgbClr val="09BAC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Relationship Id="rId6" Type="http://schemas.openxmlformats.org/officeDocument/2006/relationships/hyperlink" Target="https://undraw.c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-7047" l="21768" r="-2511" t="27327"/>
          <a:stretch/>
        </p:blipFill>
        <p:spPr>
          <a:xfrm flipH="1">
            <a:off x="4467425" y="1097573"/>
            <a:ext cx="4150225" cy="3166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526350" y="1097575"/>
            <a:ext cx="53910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9BACE"/>
                </a:solidFill>
                <a:latin typeface="Poppins"/>
                <a:ea typeface="Poppins"/>
                <a:cs typeface="Poppins"/>
                <a:sym typeface="Poppins"/>
              </a:rPr>
              <a:t>Elemente cheie într-un curs online</a:t>
            </a:r>
            <a:endParaRPr b="1" sz="4800">
              <a:solidFill>
                <a:srgbClr val="09BAC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457200" y="398825"/>
            <a:ext cx="8169300" cy="6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Elemente esențiale într-un curs online</a:t>
            </a:r>
            <a:endParaRPr/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0" y="10780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Materiale de studiu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0" y="21026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 și exerciții practice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0" y="31271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 de evaluare &amp; autoevaluare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0" y="4151725"/>
            <a:ext cx="2464500" cy="8595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Modalități de comunicare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086100" y="3640950"/>
            <a:ext cx="5644500" cy="1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Mijloacele de comunicare sunt esențiale într-un curs online.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Ce se întâmplă când cursanții au întrebări?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125" y="1159625"/>
            <a:ext cx="3392460" cy="24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ctrTitle"/>
          </p:nvPr>
        </p:nvSpPr>
        <p:spPr>
          <a:xfrm>
            <a:off x="671550" y="511900"/>
            <a:ext cx="7800900" cy="13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Într-un curs online este important ca accentul să fie pus pe partea practică:</a:t>
            </a:r>
            <a:endParaRPr b="0" sz="3000"/>
          </a:p>
        </p:txBody>
      </p:sp>
      <p:sp>
        <p:nvSpPr>
          <p:cNvPr id="176" name="Google Shape;176;p27"/>
          <p:cNvSpPr txBox="1"/>
          <p:nvPr>
            <p:ph idx="4294967295" type="body"/>
          </p:nvPr>
        </p:nvSpPr>
        <p:spPr>
          <a:xfrm>
            <a:off x="385050" y="2143125"/>
            <a:ext cx="3687000" cy="260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Exemple concrete de folosire a informației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Exerciții rezolvate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Demonstrații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Exerciții și probleme de rezolvat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450" y="1862200"/>
            <a:ext cx="4767150" cy="293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8600"/>
            <a:ext cx="3406841" cy="2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311100" y="1350175"/>
            <a:ext cx="55185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Prezentarea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Tehnologie (conexiune, instrument, microfoane și zgomot de fundal, înregistrare)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Interacțiune frecventă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Demonstrații și exemple multe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Exerciții interactive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Separarea și grupul pe grupe la clasele mari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311100" y="1350175"/>
            <a:ext cx="5518500" cy="34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Prezentarea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4175"/>
            <a:ext cx="3006299" cy="232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8600"/>
            <a:ext cx="3406841" cy="2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311100" y="1350175"/>
            <a:ext cx="5518500" cy="33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Tehnologie (conexiune, instrument, microfoane și zgomot de fundal, înregistrare)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3311100" y="1350175"/>
            <a:ext cx="5518500" cy="3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Interacțiune frecventă</a:t>
            </a:r>
            <a:endParaRPr sz="2000"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1038"/>
            <a:ext cx="3006299" cy="219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3311100" y="1350175"/>
            <a:ext cx="5518500" cy="352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Demonstrații și exemple multe</a:t>
            </a:r>
            <a:endParaRPr sz="2000"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9075"/>
            <a:ext cx="3006301" cy="246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3311100" y="1296600"/>
            <a:ext cx="5518500" cy="353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Exerciții interactive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Exemplu: exerciții create cu LearningApps sau H5P</a:t>
            </a:r>
            <a:endParaRPr sz="2000"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5788"/>
            <a:ext cx="3006301" cy="176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Clasele virtuale</a:t>
            </a:r>
            <a:endParaRPr sz="4000"/>
          </a:p>
        </p:txBody>
      </p:sp>
      <p:sp>
        <p:nvSpPr>
          <p:cNvPr id="231" name="Google Shape;23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3311100" y="1350175"/>
            <a:ext cx="5518500" cy="345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clase virtuale?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Separarea și lucrul pe grupe</a:t>
            </a:r>
            <a:endParaRPr sz="2000"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3563"/>
            <a:ext cx="3006299" cy="205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926475"/>
            <a:ext cx="3497103" cy="2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3600450" y="1350175"/>
            <a:ext cx="5229000" cy="34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Modul de desfășurare a cursului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Materiale de studiu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Exemple și demonstrații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Activități și exerciții practice, e</a:t>
            </a:r>
            <a:r>
              <a:rPr lang="en" sz="2000"/>
              <a:t>xerciții interactive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Autoevaluare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Comunicare și interacțiune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600900" y="1097575"/>
            <a:ext cx="79422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9BACE"/>
                </a:solidFill>
                <a:latin typeface="Poppins"/>
                <a:ea typeface="Poppins"/>
                <a:cs typeface="Poppins"/>
                <a:sym typeface="Poppins"/>
              </a:rPr>
              <a:t>Ce este un curs online?</a:t>
            </a:r>
            <a:endParaRPr b="1" sz="4800">
              <a:solidFill>
                <a:srgbClr val="09BAC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3600450" y="1350175"/>
            <a:ext cx="5229000" cy="34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Modul de desfășurare a cursului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5575"/>
            <a:ext cx="3295649" cy="248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55" name="Google Shape;255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3600450" y="1350175"/>
            <a:ext cx="5229000" cy="346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Materiale de studiu</a:t>
            </a:r>
            <a:endParaRPr sz="2000"/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3738"/>
            <a:ext cx="3295651" cy="259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926475"/>
            <a:ext cx="3497103" cy="2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600450" y="1350175"/>
            <a:ext cx="5229000" cy="349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Exemple și demonstrații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71" name="Google Shape;271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9"/>
          <p:cNvSpPr txBox="1"/>
          <p:nvPr>
            <p:ph idx="1" type="body"/>
          </p:nvPr>
        </p:nvSpPr>
        <p:spPr>
          <a:xfrm>
            <a:off x="3600450" y="1350175"/>
            <a:ext cx="5229000" cy="34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Activități și exerciții practice, exerciții interactive</a:t>
            </a:r>
            <a:endParaRPr sz="2000"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3275"/>
            <a:ext cx="3295651" cy="261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3600450" y="1350175"/>
            <a:ext cx="5229000" cy="35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Autoevaluare</a:t>
            </a:r>
            <a:endParaRPr sz="2000"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8300"/>
            <a:ext cx="3295650" cy="198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Cursul pe platforma de eLearning</a:t>
            </a:r>
            <a:endParaRPr sz="3800"/>
          </a:p>
        </p:txBody>
      </p:sp>
      <p:sp>
        <p:nvSpPr>
          <p:cNvPr id="287" name="Google Shape;287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1"/>
          <p:cNvSpPr txBox="1"/>
          <p:nvPr>
            <p:ph idx="1" type="body"/>
          </p:nvPr>
        </p:nvSpPr>
        <p:spPr>
          <a:xfrm>
            <a:off x="3600450" y="1350175"/>
            <a:ext cx="5229000" cy="34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La ce trebuie să fim atenți când pregătim și desfășurăm cursul asincron?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Comunicare și interacțiune</a:t>
            </a:r>
            <a:endParaRPr sz="2000"/>
          </a:p>
        </p:txBody>
      </p:sp>
      <p:pic>
        <p:nvPicPr>
          <p:cNvPr id="289" name="Google Shape;2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1588"/>
            <a:ext cx="3295651" cy="265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type="title"/>
          </p:nvPr>
        </p:nvSpPr>
        <p:spPr>
          <a:xfrm>
            <a:off x="376625" y="393600"/>
            <a:ext cx="2654400" cy="18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Structura c</a:t>
            </a:r>
            <a:r>
              <a:rPr b="0" lang="en" sz="3000"/>
              <a:t>ursului pe platforma de eLearning</a:t>
            </a:r>
            <a:endParaRPr b="0" sz="3000"/>
          </a:p>
        </p:txBody>
      </p:sp>
      <p:sp>
        <p:nvSpPr>
          <p:cNvPr id="295" name="Google Shape;295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3637200" y="393600"/>
            <a:ext cx="5229000" cy="43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Fără a fi prescriptiv, un curs ar trebui să includă următoarele secțiuni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Introducere/ Bun venit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Informații despre curs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Comunicare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inițială (opțional)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Module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Materiale de studiu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Activități practice/ exerciții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Autoevaluare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finală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Feedback</a:t>
            </a:r>
            <a:endParaRPr sz="2000"/>
          </a:p>
        </p:txBody>
      </p:sp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0" y="2078125"/>
            <a:ext cx="2697122" cy="258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>
            <p:ph type="title"/>
          </p:nvPr>
        </p:nvSpPr>
        <p:spPr>
          <a:xfrm>
            <a:off x="376625" y="393600"/>
            <a:ext cx="2654400" cy="18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Structura cursului pe platforma de eLearning</a:t>
            </a:r>
            <a:endParaRPr b="0" sz="3000"/>
          </a:p>
        </p:txBody>
      </p:sp>
      <p:sp>
        <p:nvSpPr>
          <p:cNvPr id="303" name="Google Shape;303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43"/>
          <p:cNvSpPr txBox="1"/>
          <p:nvPr>
            <p:ph idx="1" type="body"/>
          </p:nvPr>
        </p:nvSpPr>
        <p:spPr>
          <a:xfrm>
            <a:off x="3637200" y="393600"/>
            <a:ext cx="5229000" cy="43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Fără a fi prescriptiv, un curs ar trebui să includă următoarele secțiuni</a:t>
            </a:r>
            <a:endParaRPr b="1"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Introducere/ Bun venit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Informații despre curs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Comunicare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inițială (opțional)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Module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Materiale de studiu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Activități practice/ exerciții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Autoevaluare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finală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Feedback</a:t>
            </a:r>
            <a:endParaRPr sz="2000"/>
          </a:p>
        </p:txBody>
      </p:sp>
      <p:pic>
        <p:nvPicPr>
          <p:cNvPr id="305" name="Google Shape;3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350" y="1949525"/>
            <a:ext cx="1959590" cy="1876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/>
          <p:cNvSpPr txBox="1"/>
          <p:nvPr>
            <p:ph idx="1" type="body"/>
          </p:nvPr>
        </p:nvSpPr>
        <p:spPr>
          <a:xfrm>
            <a:off x="339875" y="3214700"/>
            <a:ext cx="3141300" cy="1452600"/>
          </a:xfrm>
          <a:prstGeom prst="rect">
            <a:avLst/>
          </a:prstGeom>
          <a:ln cap="flat" cmpd="sng" w="19050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Opțional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inițială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Evaluare pe parcurs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571" y="1442800"/>
            <a:ext cx="4213425" cy="337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 txBox="1"/>
          <p:nvPr>
            <p:ph type="title"/>
          </p:nvPr>
        </p:nvSpPr>
        <p:spPr>
          <a:xfrm>
            <a:off x="457200" y="439350"/>
            <a:ext cx="6047100" cy="182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Vă mulțumesc pentru atenție</a:t>
            </a:r>
            <a:r>
              <a:rPr lang="en" sz="6000"/>
              <a:t>!</a:t>
            </a:r>
            <a:endParaRPr sz="6000"/>
          </a:p>
        </p:txBody>
      </p:sp>
      <p:sp>
        <p:nvSpPr>
          <p:cNvPr id="313" name="Google Shape;313;p44"/>
          <p:cNvSpPr txBox="1"/>
          <p:nvPr>
            <p:ph idx="4294967295" type="subTitle"/>
          </p:nvPr>
        </p:nvSpPr>
        <p:spPr>
          <a:xfrm>
            <a:off x="457200" y="357947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Întrebări?</a:t>
            </a:r>
            <a:endParaRPr b="1" sz="3600"/>
          </a:p>
        </p:txBody>
      </p:sp>
      <p:sp>
        <p:nvSpPr>
          <p:cNvPr id="314" name="Google Shape;314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213" y="980000"/>
            <a:ext cx="5154786" cy="34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 txBox="1"/>
          <p:nvPr>
            <p:ph type="title"/>
          </p:nvPr>
        </p:nvSpPr>
        <p:spPr>
          <a:xfrm>
            <a:off x="457200" y="398825"/>
            <a:ext cx="81693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Mulțumiri</a:t>
            </a:r>
            <a:endParaRPr/>
          </a:p>
        </p:txBody>
      </p:sp>
      <p:sp>
        <p:nvSpPr>
          <p:cNvPr id="321" name="Google Shape;321;p45"/>
          <p:cNvSpPr txBox="1"/>
          <p:nvPr>
            <p:ph idx="1" type="body"/>
          </p:nvPr>
        </p:nvSpPr>
        <p:spPr>
          <a:xfrm>
            <a:off x="457200" y="1464075"/>
            <a:ext cx="4632600" cy="34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Mulțumiri tuturor celor care ne-au pus la dispoziție resurse gratuite pentru a crea această prezentare</a:t>
            </a:r>
            <a:r>
              <a:rPr lang="en" sz="1800"/>
              <a:t>: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Șablon prezentare </a:t>
            </a:r>
            <a:r>
              <a:rPr lang="en" sz="1800" u="sng">
                <a:solidFill>
                  <a:srgbClr val="09BAC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09BACE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Fotografii</a:t>
            </a:r>
            <a:r>
              <a:rPr lang="en" sz="1800"/>
              <a:t> </a:t>
            </a:r>
            <a:r>
              <a:rPr lang="en" sz="1800" u="sng">
                <a:solidFill>
                  <a:srgbClr val="09BAC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09BACE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Ilustrații </a:t>
            </a:r>
            <a:r>
              <a:rPr lang="en" sz="1800" u="sng">
                <a:solidFill>
                  <a:srgbClr val="09BAC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Undraw.co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322" name="Google Shape;322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82175"/>
            <a:ext cx="837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Modalități de desfășurare</a:t>
            </a:r>
            <a:endParaRPr sz="4000"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81000" y="3682625"/>
            <a:ext cx="3805800" cy="10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sincron </a:t>
            </a:r>
            <a:r>
              <a:rPr lang="en"/>
              <a:t>-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activitate de tip clasă virtuală</a:t>
            </a:r>
            <a:endParaRPr sz="1800"/>
          </a:p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25" y="1262125"/>
            <a:ext cx="3406841" cy="2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093375" y="3682625"/>
            <a:ext cx="4886400" cy="10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asincron </a:t>
            </a:r>
            <a:r>
              <a:rPr lang="en"/>
              <a:t>- </a:t>
            </a:r>
            <a:r>
              <a:rPr lang="en" sz="1800"/>
              <a:t>spațiu de postare a materialelor de studiu și spațiu de lucru pentru desfășurarea activităților și exercițiilor practice</a:t>
            </a:r>
            <a:endParaRPr sz="18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149" y="1262125"/>
            <a:ext cx="3497103" cy="246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01800" y="392375"/>
            <a:ext cx="8540400" cy="14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/>
              <a:t>Combinarea celor două modalități (sincron &amp; asincron) este cea mai bună soluție.</a:t>
            </a:r>
            <a:endParaRPr b="0" sz="4000"/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25" y="2405125"/>
            <a:ext cx="3406841" cy="24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149" y="2405125"/>
            <a:ext cx="3497103" cy="246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952500" y="665900"/>
            <a:ext cx="72390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9BACE"/>
                </a:solidFill>
                <a:latin typeface="Oswald"/>
                <a:ea typeface="Oswald"/>
                <a:cs typeface="Oswald"/>
                <a:sym typeface="Oswald"/>
              </a:rPr>
              <a:t>Cursul din platforma de eLearning poate fi folosit pentru elemente de interactivitate în clasa virtuală.</a:t>
            </a:r>
            <a:endParaRPr sz="3000">
              <a:solidFill>
                <a:srgbClr val="09BAC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1"/>
          <p:cNvSpPr txBox="1"/>
          <p:nvPr>
            <p:ph idx="4294967295" type="body"/>
          </p:nvPr>
        </p:nvSpPr>
        <p:spPr>
          <a:xfrm>
            <a:off x="762663" y="3168250"/>
            <a:ext cx="2207100" cy="10293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întrebări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1"/>
          <p:cNvSpPr txBox="1"/>
          <p:nvPr>
            <p:ph idx="4294967295" type="body"/>
          </p:nvPr>
        </p:nvSpPr>
        <p:spPr>
          <a:xfrm>
            <a:off x="3468450" y="3168250"/>
            <a:ext cx="2207100" cy="10293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sondaje</a:t>
            </a:r>
            <a:endParaRPr sz="1800"/>
          </a:p>
        </p:txBody>
      </p:sp>
      <p:sp>
        <p:nvSpPr>
          <p:cNvPr id="109" name="Google Shape;109;p21"/>
          <p:cNvSpPr txBox="1"/>
          <p:nvPr>
            <p:ph idx="4294967295" type="body"/>
          </p:nvPr>
        </p:nvSpPr>
        <p:spPr>
          <a:xfrm>
            <a:off x="6174238" y="3168250"/>
            <a:ext cx="2207100" cy="10293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exerciții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457200" y="398825"/>
            <a:ext cx="59079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Elemente esențiale într-un curs online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85050" y="3892450"/>
            <a:ext cx="83136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 curs online trebuie să includă un minim de materiale și instrumente din fiecare categorie.</a:t>
            </a:r>
            <a:endParaRPr/>
          </a:p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85050" y="1540400"/>
            <a:ext cx="2464500" cy="9537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Materiale de studiu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3277450" y="1540400"/>
            <a:ext cx="2464500" cy="9537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Activități și exerciții practice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6234150" y="1540400"/>
            <a:ext cx="2464500" cy="9537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Activități de evaluare &amp; autoevaluare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3339750" y="2779275"/>
            <a:ext cx="2464500" cy="9537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Modalități de comunicare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21" name="Google Shape;121;p22"/>
          <p:cNvSpPr/>
          <p:nvPr/>
        </p:nvSpPr>
        <p:spPr>
          <a:xfrm rot="500175">
            <a:off x="5938102" y="284701"/>
            <a:ext cx="2464439" cy="709502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din platformă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98825"/>
            <a:ext cx="8169300" cy="6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Elemente esențiale într-un curs online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086100" y="3717150"/>
            <a:ext cx="5644500" cy="1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Materialele de studiu dintr-un curs online trebuie să fie adaptate pentru eLearning: fragmentate, cu elemente vizuale/ multimedia.</a:t>
            </a:r>
            <a:endParaRPr/>
          </a:p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0" y="1078075"/>
            <a:ext cx="2464500" cy="8595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Materiale de studiu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21026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</a:t>
            </a:r>
            <a:r>
              <a:rPr lang="en" sz="1800">
                <a:solidFill>
                  <a:srgbClr val="09BACE"/>
                </a:solidFill>
              </a:rPr>
              <a:t> și exerciții practice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0" y="31271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 de evaluare &amp; autoevaluare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0" y="41517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Modalități de comunicare</a:t>
            </a:r>
            <a:endParaRPr sz="1800">
              <a:solidFill>
                <a:srgbClr val="09BACE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100" y="1159625"/>
            <a:ext cx="3497168" cy="24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398825"/>
            <a:ext cx="8169300" cy="6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Elemente esențiale într-un curs online</a:t>
            </a:r>
            <a:endParaRPr/>
          </a:p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0" y="10780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Materiale de studiu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0" y="2102625"/>
            <a:ext cx="2464500" cy="8595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Activități și exerciții practice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0" y="31271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 de evaluare &amp; autoevaluare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0" y="41517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Modalități de comunicare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086100" y="3717150"/>
            <a:ext cx="5644500" cy="114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 curs online trebuie să includă activități și exerciții practice care să antreneze cursanții în învățare.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935" y="1750617"/>
            <a:ext cx="1735542" cy="11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162" y="1217113"/>
            <a:ext cx="2613224" cy="23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57200" y="398825"/>
            <a:ext cx="8169300" cy="6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Elemente esențiale într-un curs online</a:t>
            </a:r>
            <a:endParaRPr/>
          </a:p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0" y="107807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Materiale de studiu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0" y="21026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Activități și exerciții practice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0" y="3127175"/>
            <a:ext cx="2464500" cy="859500"/>
          </a:xfrm>
          <a:prstGeom prst="rect">
            <a:avLst/>
          </a:prstGeom>
          <a:solidFill>
            <a:srgbClr val="09BACE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27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Activități de evaluare &amp; autoevaluare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53575" y="4151725"/>
            <a:ext cx="2464500" cy="85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9B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9BACE"/>
                </a:solidFill>
              </a:rPr>
              <a:t>Modalități de comunicare</a:t>
            </a:r>
            <a:endParaRPr sz="1800">
              <a:solidFill>
                <a:srgbClr val="09BACE"/>
              </a:solidFill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086100" y="3717150"/>
            <a:ext cx="5644500" cy="116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Într-un </a:t>
            </a:r>
            <a:r>
              <a:rPr lang="en"/>
              <a:t>curs online este important să includem modalități prin care cursantul să verifice dacă a ajuns să atingă obiectivele de învățare.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200" y="1159625"/>
            <a:ext cx="4121012" cy="24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